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56" r:id="rId4"/>
    <p:sldId id="257" r:id="rId5"/>
    <p:sldId id="268" r:id="rId6"/>
    <p:sldId id="269" r:id="rId7"/>
    <p:sldId id="262" r:id="rId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4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A30A2-837E-4237-AA9C-1245092020C8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2176-D124-412D-9AC9-0A6A93481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515F77D-B0CC-4CEA-A805-D6DFEF9CA373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EF7D60C-DCCB-4F7E-B332-08556367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D60C-DCCB-4F7E-B332-0855636764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D60C-DCCB-4F7E-B332-0855636764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D60C-DCCB-4F7E-B332-0855636764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D60C-DCCB-4F7E-B332-0855636764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D60C-DCCB-4F7E-B332-0855636764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73E1-E80D-4E2F-845C-63B87A7C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001000" y="6324600"/>
            <a:ext cx="9144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30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5AFD3-E250-400B-B8E0-225FB4F93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7B29-7303-4E4B-937D-4312C2434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07C9-5997-4DED-8770-4C8B3458C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001000" y="6324600"/>
            <a:ext cx="9144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300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D629-4D9D-4B18-ADED-5D3A6FA10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001000" y="6324600"/>
            <a:ext cx="9144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3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36A53-75A2-4BDA-BE03-CB48F1C18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001000" y="6324600"/>
            <a:ext cx="9144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30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0861-BC2B-41BA-99D9-1E264A6DB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47DF1-44E5-43CC-85D6-011F0C167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C2DE-FCCE-4B2B-88D6-FCBD5EB4B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DD16-269E-4A63-8AC2-FE0ED11F3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Franklin Gothic Boo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D51A4-3A4C-4E57-9BE0-8B2F7B343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/>
          </p:cNvSpPr>
          <p:nvPr/>
        </p:nvSpPr>
        <p:spPr bwMode="auto">
          <a:xfrm>
            <a:off x="0" y="0"/>
            <a:ext cx="9144000" cy="1319213"/>
          </a:xfrm>
          <a:prstGeom prst="rect">
            <a:avLst/>
          </a:prstGeom>
          <a:solidFill>
            <a:srgbClr val="72584E"/>
          </a:solidFill>
          <a:ln w="9525">
            <a:noFill/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latin typeface="Univers 45 Light" pitchFamily="34" charset="0"/>
              <a:ea typeface="+mn-ea"/>
              <a:cs typeface="+mn-cs"/>
              <a:sym typeface="Franklin Gothic Book" pitchFamily="34" charset="0"/>
            </a:endParaRPr>
          </a:p>
        </p:txBody>
      </p:sp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9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3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Franklin Gothic Medium" pitchFamily="34" charset="0"/>
              </a:rPr>
              <a:t>Click to edit Master title style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3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ranklin Gothic Book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Franklin Gothic Book" pitchFamily="34" charset="0"/>
              </a:rPr>
              <a:t>Second level</a:t>
            </a:r>
          </a:p>
          <a:p>
            <a:pPr lvl="2"/>
            <a:r>
              <a:rPr lang="en-US" smtClean="0">
                <a:sym typeface="Franklin Gothic Book" pitchFamily="34" charset="0"/>
              </a:rPr>
              <a:t>Third level</a:t>
            </a:r>
          </a:p>
          <a:p>
            <a:pPr lvl="3"/>
            <a:r>
              <a:rPr lang="en-US" smtClean="0">
                <a:sym typeface="Franklin Gothic Book" pitchFamily="34" charset="0"/>
              </a:rPr>
              <a:t>Fourth level</a:t>
            </a:r>
          </a:p>
          <a:p>
            <a:pPr lvl="4"/>
            <a:r>
              <a:rPr lang="en-US" smtClean="0">
                <a:sym typeface="Franklin Gothic Book" pitchFamily="34" charset="0"/>
              </a:rPr>
              <a:t>Fifth level</a:t>
            </a:r>
          </a:p>
        </p:txBody>
      </p:sp>
      <p:sp>
        <p:nvSpPr>
          <p:cNvPr id="1032" name="Text Box 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375400"/>
            <a:ext cx="304800" cy="388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  <a:sym typeface="Franklin Gothic Book" pitchFamily="34" charset="0"/>
              </a:defRPr>
            </a:lvl1pPr>
          </a:lstStyle>
          <a:p>
            <a:pPr>
              <a:defRPr/>
            </a:pPr>
            <a:fld id="{3044DBA0-E1D2-4D2F-A203-7D882D232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9" descr="_1_07AB849C07AB80B40071ADB98525743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6511925"/>
            <a:ext cx="609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0" y="0"/>
            <a:ext cx="8229600" cy="169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91432" bIns="50800" anchor="ctr"/>
          <a:lstStyle/>
          <a:p>
            <a:pPr marL="39688" indent="-39688">
              <a:defRPr/>
            </a:pPr>
            <a:endParaRPr lang="en-US" sz="440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  <a:sym typeface="Franklin Gothic Medium" pitchFamily="34" charset="0"/>
            </a:endParaRPr>
          </a:p>
        </p:txBody>
      </p:sp>
      <p:pic>
        <p:nvPicPr>
          <p:cNvPr id="1034" name="Picture 10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2794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6324600"/>
            <a:ext cx="762000" cy="4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  <a:sym typeface="Franklin Gothic Medium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sym typeface="Franklin Gothic Medium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sym typeface="Franklin Gothic Medium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sym typeface="Franklin Gothic Medium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sym typeface="Franklin Gothic Medium" pitchFamily="34" charset="0"/>
        </a:defRPr>
      </a:lvl5pPr>
      <a:lvl6pPr marL="496888" indent="-39688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sym typeface="Franklin Gothic Medium" pitchFamily="34" charset="0"/>
        </a:defRPr>
      </a:lvl6pPr>
      <a:lvl7pPr marL="954088" indent="-39688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sym typeface="Franklin Gothic Medium" pitchFamily="34" charset="0"/>
        </a:defRPr>
      </a:lvl7pPr>
      <a:lvl8pPr marL="1411288" indent="-39688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sym typeface="Franklin Gothic Medium" pitchFamily="34" charset="0"/>
        </a:defRPr>
      </a:lvl8pPr>
      <a:lvl9pPr marL="1868488" indent="-39688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sym typeface="Franklin Gothic Medium" pitchFamily="34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Franklin Gothic Book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sym typeface="Franklin Gothic Book" pitchFamily="34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sym typeface="Franklin Gothic Book" pitchFamily="34" charset="0"/>
        </a:defRPr>
      </a:lvl3pPr>
      <a:lvl4pPr marL="1589088" indent="-228600" algn="l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sym typeface="Franklin Gothic Book" pitchFamily="34" charset="0"/>
        </a:defRPr>
      </a:lvl4pPr>
      <a:lvl5pPr marL="2046288" indent="-228600" algn="l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Franklin Gothic Book" pitchFamily="34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Franklin Gothic Book" pitchFamily="34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Franklin Gothic Book" pitchFamily="34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Franklin Gothic Book" pitchFamily="34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0" y="27432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Cape Cod Supplemental 2012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26488"/>
            <a:ext cx="8305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700" dirty="0" smtClean="0"/>
              <a:t>Due to limited OOH options on Cape Cod, supplemental media budgets are allocated for every month OOH is planned throughout the co-op</a:t>
            </a:r>
          </a:p>
          <a:p>
            <a:pPr lvl="1">
              <a:buFont typeface="Courier New" pitchFamily="49" charset="0"/>
              <a:buChar char="o"/>
            </a:pPr>
            <a:r>
              <a:rPr lang="en-US" sz="1700" dirty="0" smtClean="0"/>
              <a:t>  Budget is based on what it would cost to implement similar media </a:t>
            </a:r>
          </a:p>
          <a:p>
            <a:pPr lvl="1">
              <a:buFont typeface="Courier New" pitchFamily="49" charset="0"/>
              <a:buChar char="o"/>
            </a:pPr>
            <a:endParaRPr lang="en-US" sz="1700" dirty="0" smtClean="0"/>
          </a:p>
          <a:p>
            <a:pPr>
              <a:buFont typeface="Arial" pitchFamily="34" charset="0"/>
              <a:buChar char="•"/>
            </a:pPr>
            <a:r>
              <a:rPr lang="en-US" sz="1700" b="1" dirty="0" smtClean="0"/>
              <a:t>Budget</a:t>
            </a:r>
          </a:p>
          <a:p>
            <a:pPr lvl="1">
              <a:buFont typeface="Courier New" pitchFamily="49" charset="0"/>
              <a:buChar char="o"/>
            </a:pPr>
            <a:r>
              <a:rPr lang="en-US" sz="1700" dirty="0" smtClean="0"/>
              <a:t>  $46,200 ($11,550 per month)</a:t>
            </a:r>
          </a:p>
          <a:p>
            <a:pPr>
              <a:buFont typeface="Arial" pitchFamily="34" charset="0"/>
              <a:buChar char="•"/>
            </a:pPr>
            <a:endParaRPr lang="en-US" sz="1700" dirty="0" smtClean="0"/>
          </a:p>
          <a:p>
            <a:pPr>
              <a:buFont typeface="Arial" pitchFamily="34" charset="0"/>
              <a:buChar char="•"/>
            </a:pPr>
            <a:r>
              <a:rPr lang="en-US" sz="1700" b="1" dirty="0" smtClean="0"/>
              <a:t> Timing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1700" dirty="0" smtClean="0"/>
              <a:t>  </a:t>
            </a:r>
            <a:r>
              <a:rPr lang="en-US" sz="1700" dirty="0" smtClean="0"/>
              <a:t>6</a:t>
            </a:r>
            <a:r>
              <a:rPr lang="en-US" sz="1700" dirty="0" smtClean="0"/>
              <a:t>/4 </a:t>
            </a:r>
            <a:r>
              <a:rPr lang="en-US" sz="1700" dirty="0" smtClean="0"/>
              <a:t>– 8/5 to align with co-op out-of-home showing and busy summer season</a:t>
            </a:r>
          </a:p>
          <a:p>
            <a:pPr lvl="1">
              <a:buFont typeface="Courier New" pitchFamily="49" charset="0"/>
              <a:buChar char="o"/>
            </a:pPr>
            <a:endParaRPr lang="en-US" sz="1700" dirty="0" smtClean="0"/>
          </a:p>
          <a:p>
            <a:pPr>
              <a:buFont typeface="Arial" pitchFamily="34" charset="0"/>
              <a:buChar char="•"/>
            </a:pPr>
            <a:r>
              <a:rPr lang="en-US" sz="1700" b="1" dirty="0" smtClean="0"/>
              <a:t> Media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1700" dirty="0" smtClean="0"/>
              <a:t>  Direct mail  </a:t>
            </a:r>
          </a:p>
          <a:p>
            <a:pPr lvl="2">
              <a:buFontTx/>
              <a:buChar char="–"/>
            </a:pPr>
            <a:r>
              <a:rPr lang="en-US" sz="1700" dirty="0" smtClean="0"/>
              <a:t>June 25</a:t>
            </a:r>
          </a:p>
          <a:p>
            <a:pPr lvl="1">
              <a:buFont typeface="Courier New" pitchFamily="49" charset="0"/>
              <a:buChar char="o"/>
            </a:pPr>
            <a:r>
              <a:rPr lang="en-US" sz="1700" dirty="0" smtClean="0"/>
              <a:t>  Radio: </a:t>
            </a:r>
          </a:p>
          <a:p>
            <a:pPr lvl="2">
              <a:buFont typeface="Calibri" pitchFamily="34" charset="0"/>
              <a:buChar char="–"/>
            </a:pPr>
            <a:r>
              <a:rPr lang="en-US" sz="1700" dirty="0" smtClean="0"/>
              <a:t>May </a:t>
            </a:r>
            <a:r>
              <a:rPr lang="en-US" sz="1700" dirty="0" smtClean="0"/>
              <a:t>31</a:t>
            </a:r>
            <a:r>
              <a:rPr lang="en-US" sz="1700" dirty="0" smtClean="0"/>
              <a:t> </a:t>
            </a:r>
            <a:r>
              <a:rPr lang="en-US" sz="1700" dirty="0" smtClean="0"/>
              <a:t>– August 5</a:t>
            </a:r>
          </a:p>
          <a:p>
            <a:pPr lvl="1">
              <a:buFont typeface="Courier New" pitchFamily="49" charset="0"/>
              <a:buChar char="o"/>
            </a:pPr>
            <a:r>
              <a:rPr lang="en-US" sz="1700" dirty="0" smtClean="0"/>
              <a:t>  OOH</a:t>
            </a:r>
          </a:p>
          <a:p>
            <a:pPr lvl="2">
              <a:buFontTx/>
              <a:buChar char="–"/>
            </a:pPr>
            <a:r>
              <a:rPr lang="en-US" sz="1700" dirty="0" smtClean="0"/>
              <a:t>June 25 – August 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Mail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2954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Use Ready Aim Mail to target households and businesses surrounding Cape stores to drive traffic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Timing: On/around 6/25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Cost</a:t>
            </a:r>
            <a:r>
              <a:rPr lang="en-US" dirty="0" smtClean="0"/>
              <a:t>: $8,284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Household quantity: 12,000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Business quantity: 4,370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Coupon drop footprint based on custom geographies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Coupon will </a:t>
            </a:r>
            <a:r>
              <a:rPr lang="en-US" dirty="0" smtClean="0"/>
              <a:t>feature ice blended beverages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073074" y="3657600"/>
            <a:ext cx="6242126" cy="3207324"/>
            <a:chOff x="1073074" y="3276600"/>
            <a:chExt cx="6927926" cy="3588324"/>
          </a:xfrm>
        </p:grpSpPr>
        <p:pic>
          <p:nvPicPr>
            <p:cNvPr id="8195" name="Picture 3" descr="C:\DOCUME~1\JANDER~1\LOCALS~1\Temp\notes6030C8\~b448937.T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8737" y="3276600"/>
              <a:ext cx="2912263" cy="3588324"/>
            </a:xfrm>
            <a:prstGeom prst="rect">
              <a:avLst/>
            </a:prstGeom>
            <a:noFill/>
          </p:spPr>
        </p:pic>
        <p:pic>
          <p:nvPicPr>
            <p:cNvPr id="8194" name="Picture 2" descr="C:\DOCUME~1\JANDER~1\LOCALS~1\Temp\notes6030C8\~b940068.T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3074" y="3276600"/>
              <a:ext cx="4032326" cy="3581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3048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Radio </a:t>
            </a:r>
            <a:endParaRPr kumimoji="0" 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47800"/>
            <a:ext cx="5943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Use radio to build awareness and serve as a traffic driver when consumers are on the road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6</a:t>
            </a:r>
            <a:r>
              <a:rPr lang="en-US" dirty="0" smtClean="0"/>
              <a:t>/4 </a:t>
            </a:r>
            <a:r>
              <a:rPr lang="en-US" dirty="0" smtClean="0"/>
              <a:t>– </a:t>
            </a:r>
            <a:r>
              <a:rPr lang="en-US" dirty="0" smtClean="0"/>
              <a:t>8/22</a:t>
            </a:r>
            <a:endParaRPr lang="en-US" dirty="0" smtClean="0"/>
          </a:p>
          <a:p>
            <a:pPr marL="685800" lvl="2" indent="-228600">
              <a:buFont typeface="Courier New" pitchFamily="49" charset="0"/>
              <a:buChar char="o"/>
            </a:pPr>
            <a:r>
              <a:rPr lang="en-US" dirty="0" smtClean="0"/>
              <a:t>100 GRPs/week (on top of co-op radio plan)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 Cost</a:t>
            </a:r>
            <a:r>
              <a:rPr lang="en-US" dirty="0" smtClean="0"/>
              <a:t>: $21,675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6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WPXC-FM/WFRQ-FM will be on-location 2 times at each of the five Cape Cod McDonald’s locations, for  a total of 10 appearances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dirty="0" smtClean="0"/>
              <a:t>Each appearance will be a party in itself, with tricycle races, Money machine, Prize Wheel and music. 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15240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12365"/>
          <a:stretch>
            <a:fillRect/>
          </a:stretch>
        </p:blipFill>
        <p:spPr bwMode="auto">
          <a:xfrm>
            <a:off x="6451425" y="4157662"/>
            <a:ext cx="154957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6061" b="9091"/>
          <a:stretch>
            <a:fillRect/>
          </a:stretch>
        </p:blipFill>
        <p:spPr bwMode="auto">
          <a:xfrm>
            <a:off x="3947186" y="4419600"/>
            <a:ext cx="2301214" cy="244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b="7336"/>
          <a:stretch>
            <a:fillRect/>
          </a:stretch>
        </p:blipFill>
        <p:spPr bwMode="auto">
          <a:xfrm>
            <a:off x="2057400" y="4421954"/>
            <a:ext cx="1752600" cy="243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US" sz="1600" dirty="0" smtClean="0"/>
          </a:p>
          <a:p>
            <a:pPr marL="228600" lvl="2" eaLnBrk="1" hangingPunct="1">
              <a:spcBef>
                <a:spcPts val="700"/>
              </a:spcBef>
            </a:pPr>
            <a:r>
              <a:rPr lang="en-US" sz="1800" kern="1200" dirty="0" smtClean="0">
                <a:ea typeface="+mn-ea"/>
                <a:cs typeface="+mn-cs"/>
              </a:rPr>
              <a:t>20x per week :15 promotional announcements</a:t>
            </a:r>
          </a:p>
          <a:p>
            <a:pPr marL="228600" lvl="2" eaLnBrk="1" hangingPunct="1">
              <a:spcBef>
                <a:spcPts val="700"/>
              </a:spcBef>
            </a:pPr>
            <a:r>
              <a:rPr lang="en-US" sz="1800" kern="1200" dirty="0" smtClean="0">
                <a:ea typeface="+mn-ea"/>
                <a:cs typeface="+mn-cs"/>
              </a:rPr>
              <a:t>20x per week :30 promotional announcements</a:t>
            </a:r>
          </a:p>
          <a:p>
            <a:pPr marL="731520" lvl="4" indent="-283464">
              <a:buFontTx/>
              <a:buChar char="–"/>
            </a:pPr>
            <a:r>
              <a:rPr lang="en-US" sz="1600" dirty="0" smtClean="0"/>
              <a:t>Each promotional announcement will include a McDonald’s product message</a:t>
            </a:r>
          </a:p>
          <a:p>
            <a:endParaRPr lang="en-US" sz="1600" dirty="0" smtClean="0"/>
          </a:p>
          <a:p>
            <a:pPr marL="228600" lvl="2" eaLnBrk="1" hangingPunct="1">
              <a:spcBef>
                <a:spcPts val="700"/>
              </a:spcBef>
            </a:pPr>
            <a:r>
              <a:rPr lang="en-US" sz="1800" kern="1200" dirty="0" smtClean="0">
                <a:ea typeface="+mn-ea"/>
                <a:cs typeface="+mn-cs"/>
              </a:rPr>
              <a:t>Over the course of the summer, WPXC will run an on-air spur of the moment scavenger hunt for tickets</a:t>
            </a:r>
          </a:p>
          <a:p>
            <a:pPr lvl="1"/>
            <a:r>
              <a:rPr lang="en-US" sz="1600" dirty="0" smtClean="0"/>
              <a:t>Concert tickets will be hidden randomly at a Cape Cod McDonald’s and an announcements will be made on-air with clues as to where the tickets are hidden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257800"/>
            <a:ext cx="1352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21769" b="12925"/>
          <a:stretch>
            <a:fillRect/>
          </a:stretch>
        </p:blipFill>
        <p:spPr bwMode="auto">
          <a:xfrm>
            <a:off x="1981200" y="5334000"/>
            <a:ext cx="105013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344" t="22917" r="61719" b="55208"/>
          <a:stretch>
            <a:fillRect/>
          </a:stretch>
        </p:blipFill>
        <p:spPr bwMode="auto">
          <a:xfrm>
            <a:off x="3581400" y="5334000"/>
            <a:ext cx="1752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BOG Cards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207C9-5997-4DED-8770-4C8B3458C90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688" t="35417" r="3125" b="29167"/>
          <a:stretch>
            <a:fillRect/>
          </a:stretch>
        </p:blipFill>
        <p:spPr bwMode="auto">
          <a:xfrm>
            <a:off x="76200" y="3810000"/>
            <a:ext cx="899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800" kern="1200" dirty="0" smtClean="0"/>
              <a:t>BOG loyalty cards to be given out at radio events</a:t>
            </a:r>
          </a:p>
          <a:p>
            <a:r>
              <a:rPr lang="en-US" sz="1800" kern="1200" dirty="0" smtClean="0"/>
              <a:t>Quantity: 7,000</a:t>
            </a:r>
          </a:p>
          <a:p>
            <a:r>
              <a:rPr lang="en-US" sz="1800" kern="1200" dirty="0" smtClean="0"/>
              <a:t>Cost: $315 (includes shipping)</a:t>
            </a:r>
            <a:endParaRPr lang="en-US" sz="1800" kern="12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261" t="4348" r="30435" b="8696"/>
          <a:stretch>
            <a:fillRect/>
          </a:stretch>
        </p:blipFill>
        <p:spPr bwMode="auto">
          <a:xfrm>
            <a:off x="5867400" y="1447800"/>
            <a:ext cx="289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2062877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Use gas station toppers as an alternative out-of-home vehicle to drive awareness of McDonald’s $1 Any Size soft drink as consumers are traveling throughout the Cape this summer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9 stations, 36 faces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Timing: </a:t>
            </a:r>
            <a:r>
              <a:rPr lang="en-US" dirty="0" smtClean="0"/>
              <a:t>7/25 </a:t>
            </a:r>
            <a:r>
              <a:rPr lang="en-US" dirty="0" smtClean="0"/>
              <a:t>– </a:t>
            </a:r>
            <a:r>
              <a:rPr lang="en-US" dirty="0" smtClean="0"/>
              <a:t>9/20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 Cost</a:t>
            </a:r>
            <a:r>
              <a:rPr lang="en-US" dirty="0" smtClean="0"/>
              <a:t>: $7,146</a:t>
            </a:r>
          </a:p>
          <a:p>
            <a:pPr marL="685800" lvl="1" indent="-228600">
              <a:buFontTx/>
              <a:buChar char="–"/>
            </a:pPr>
            <a:r>
              <a:rPr lang="en-US" dirty="0" smtClean="0"/>
              <a:t>Includes production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 Theme">
      <a:majorFont>
        <a:latin typeface="Franklin Gothic Medium"/>
        <a:ea typeface=""/>
        <a:cs typeface=""/>
      </a:majorFont>
      <a:minorFont>
        <a:latin typeface="Univers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378</Words>
  <Application>Microsoft Office PowerPoint</Application>
  <PresentationFormat>On-screen Show (4:3)</PresentationFormat>
  <Paragraphs>59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Slide 1</vt:lpstr>
      <vt:lpstr>Overview</vt:lpstr>
      <vt:lpstr>Slide 3</vt:lpstr>
      <vt:lpstr>Slide 4</vt:lpstr>
      <vt:lpstr>Radio (cont.)</vt:lpstr>
      <vt:lpstr>BOG Cards</vt:lpstr>
      <vt:lpstr>Outdoor</vt:lpstr>
    </vt:vector>
  </TitlesOfParts>
  <Company>MPG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janderson</dc:creator>
  <cp:lastModifiedBy>Mark McBee</cp:lastModifiedBy>
  <cp:revision>97</cp:revision>
  <dcterms:created xsi:type="dcterms:W3CDTF">2011-06-14T21:53:49Z</dcterms:created>
  <dcterms:modified xsi:type="dcterms:W3CDTF">2012-08-03T19:53:24Z</dcterms:modified>
</cp:coreProperties>
</file>